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3" r:id="rId10"/>
    <p:sldId id="265" r:id="rId11"/>
    <p:sldId id="269" r:id="rId12"/>
    <p:sldId id="264" r:id="rId13"/>
    <p:sldId id="271" r:id="rId14"/>
    <p:sldId id="266" r:id="rId15"/>
    <p:sldId id="272" r:id="rId16"/>
    <p:sldId id="268" r:id="rId17"/>
    <p:sldId id="267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1DA0F7-DA76-4786-9B67-B3A557ECC4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D0479D7-7B8C-48D4-90AC-C918B15845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6FB7FCF-E903-46D5-AAB1-2B71E8DBE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6C0B-FA71-4D0A-A84D-8D218185021E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E996BF2-115A-4B59-8A39-AAF271397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1174350-6502-45DD-A003-E0CCFBA0F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6D2DF-5606-433F-BEA1-0D8002283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095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7E1119-703A-455F-A435-D55F2D3D1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1C91151-0B2D-48FF-AFED-F8F750FE18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25BDAFE-19DE-46A3-8B76-DFE2D894C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6C0B-FA71-4D0A-A84D-8D218185021E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634E7BF-09DB-4448-9FAA-99E324427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50F266-4BC3-4BA3-AA03-6C31FE7FD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6D2DF-5606-433F-BEA1-0D8002283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575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925200D7-F8F3-4A14-89D0-C3718AD5C5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CDA1D07-11A0-46F4-B914-0E5DFD68D6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68558F3-CC1D-49FF-B69B-76D31557C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6C0B-FA71-4D0A-A84D-8D218185021E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B02F82B-6D92-4F87-934F-6A1ACFA88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65B20B3-C7B0-44FD-9CC6-629AC7B8A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6D2DF-5606-433F-BEA1-0D8002283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530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4A394E-56D1-4AED-9D26-3353D2AB3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22B64E5-871D-4D36-82D2-B7370E43E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E2C50D5-0B63-4CED-AF37-C3F268787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6C0B-FA71-4D0A-A84D-8D218185021E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3E61E8A-400D-4A94-8BF8-603496A9B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7ECD414-484D-46ED-868E-622E7DAD6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6D2DF-5606-433F-BEA1-0D8002283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956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6F6B51B-8BBB-4478-8939-F89CE9012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90900A6-9AD5-420C-AA5C-03CD4ABFF3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76ABCF1-10D5-46B6-809C-96ADEFD70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6C0B-FA71-4D0A-A84D-8D218185021E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7D5AF40-41EB-43D5-BF84-46A8423BF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E3A7859-6209-42B3-A3D9-5922032DB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6D2DF-5606-433F-BEA1-0D8002283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760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7B0A5D-B4C3-4F95-8022-03023B831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6099A20-2D2D-435B-80BD-3E219CDD18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3A3717E-0E90-4789-BA5E-2FC3946A86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F8D9D17-A88C-4A62-816E-3D8065808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6C0B-FA71-4D0A-A84D-8D218185021E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E7C9E7F-1A22-4A8C-8D93-BA598E051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C6EDAA3-E2AE-4C41-8E0D-3953336A9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6D2DF-5606-433F-BEA1-0D8002283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794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F4504E-AC49-48C5-96F3-12B39B41F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C257EB9-F16F-4F86-813E-473D78AC51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EB57FAF-AD2C-415A-9541-2BCDF5017D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D0304348-65CF-4DE3-B862-4A19B0F7E2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C8176C9F-E431-443E-804E-A3E865CAF6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183E098C-05F7-4DCA-8895-7E1C741BE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6C0B-FA71-4D0A-A84D-8D218185021E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5B36FA4-7AF0-411F-8C0B-FC7E73BD5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D66EFC55-F72F-42F0-A182-FFF028F6E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6D2DF-5606-433F-BEA1-0D8002283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622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E590DBF-467A-4278-A185-5D1D7772D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0199C6A6-317A-45E1-847A-EA77DCC2E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6C0B-FA71-4D0A-A84D-8D218185021E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628E18B-FEF5-44F0-9530-F5C284117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E04BA09-422D-4CDD-AEE6-8F3430EFE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6D2DF-5606-433F-BEA1-0D8002283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705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C570FB1-EBDA-4AFA-BEC7-E0D484F8C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6C0B-FA71-4D0A-A84D-8D218185021E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47B53CA8-F2C9-4485-93D1-4B28D60D4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203BE58-00B9-4C31-BB12-A59DF1EF0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6D2DF-5606-433F-BEA1-0D8002283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983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0229BF-5971-438A-852F-C99D9C4B2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9D00C69-F51F-48C7-AC5B-84ECD24464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9BAEECC-E340-4BA5-8179-1B2066879F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405EC22-1C3F-4A11-9A7B-7106A0C9F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6C0B-FA71-4D0A-A84D-8D218185021E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E7B871E-DD8D-4198-8474-461F6934B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66BE519-8092-4D1A-A0B6-CE242897B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6D2DF-5606-433F-BEA1-0D8002283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620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4B3C4AF-F3F5-445F-ACBA-A713AB971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A53AFA3E-0CF7-4C80-A54F-66137C69D8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1AF6518-D2F7-4878-879F-02A6FD5985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3078A21-338E-4F8D-899F-8F8DFFE4C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E6C0B-FA71-4D0A-A84D-8D218185021E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D01FBB3-FD92-4FF3-9D34-872B37C77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29140CA-0A7C-4C3A-B919-B4161A545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6D2DF-5606-433F-BEA1-0D8002283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269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21D23E-F5FF-4DE7-9E6E-65B0E0A97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5A77604-1EA2-4822-A068-E0593CF036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D564232-BB3C-4FB9-9F3C-7CA7029A6B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E6C0B-FA71-4D0A-A84D-8D218185021E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FCCD293-CCF3-4C73-9123-B1E1DBF2EE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00DC2E0-2197-4B03-BF87-2BBD55EF8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6D2DF-5606-433F-BEA1-0D8002283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84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x.com/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3852A63-2F54-493F-B34F-28C0FB8690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3558" y="0"/>
            <a:ext cx="13224927" cy="675249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8D992CC-ED34-4CAF-BD60-92B9573618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chemeClr val="bg2">
              <a:alpha val="72000"/>
            </a:schemeClr>
          </a:solidFill>
        </p:spPr>
        <p:txBody>
          <a:bodyPr/>
          <a:lstStyle/>
          <a:p>
            <a:r>
              <a:rPr lang="ru-RU" dirty="0" err="1">
                <a:solidFill>
                  <a:schemeClr val="accent6"/>
                </a:solidFill>
                <a:latin typeface="Arial Black" panose="020B0A04020102020204" pitchFamily="34" charset="0"/>
              </a:rPr>
              <a:t>Ренейминг</a:t>
            </a:r>
            <a:r>
              <a:rPr lang="ru-RU" dirty="0">
                <a:solidFill>
                  <a:schemeClr val="accent6"/>
                </a:solidFill>
                <a:latin typeface="Arial Black" panose="020B0A04020102020204" pitchFamily="34" charset="0"/>
              </a:rPr>
              <a:t> и ребрендинг</a:t>
            </a:r>
          </a:p>
        </p:txBody>
      </p:sp>
    </p:spTree>
    <p:extLst>
      <p:ext uri="{BB962C8B-B14F-4D97-AF65-F5344CB8AC3E}">
        <p14:creationId xmlns:p14="http://schemas.microsoft.com/office/powerpoint/2010/main" val="26096299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F5A7ED-F93C-4698-B9CE-3A5D3253C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944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Юридические нюансы. Иногда название невозможно зарегистрировать, поэтому приходится менять его, как произошло с брендом OGGY, который теперь называется </a:t>
            </a:r>
            <a:r>
              <a:rPr lang="ru-RU" sz="2700" dirty="0" err="1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Oodji</a:t>
            </a:r>
            <a:r>
              <a:rPr lang="ru-RU" sz="27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А бывает, что из компании уходит один из партнёров. Например, после ухода </a:t>
            </a:r>
            <a:r>
              <a:rPr lang="ru-RU" sz="2700" dirty="0" err="1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Nestle</a:t>
            </a:r>
            <a:r>
              <a:rPr lang="ru-RU" sz="27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компании </a:t>
            </a:r>
            <a:r>
              <a:rPr lang="ru-RU" sz="2700" dirty="0" err="1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Coca-Cola</a:t>
            </a:r>
            <a:r>
              <a:rPr lang="ru-RU" sz="27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пришлось </a:t>
            </a:r>
            <a:r>
              <a:rPr lang="ru-RU" sz="2700" dirty="0" err="1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переназвать</a:t>
            </a:r>
            <a:r>
              <a:rPr lang="ru-RU" sz="27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напиток </a:t>
            </a:r>
            <a:r>
              <a:rPr lang="ru-RU" sz="2700" dirty="0" err="1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Nestea</a:t>
            </a:r>
            <a:r>
              <a:rPr lang="ru-RU" sz="27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 </a:t>
            </a:r>
            <a:r>
              <a:rPr lang="ru-RU" sz="2700" dirty="0" err="1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Fuze</a:t>
            </a:r>
            <a:r>
              <a:rPr lang="ru-RU" sz="27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6A474CFA-7119-468A-A105-6706D2B5F8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1946" y="2767384"/>
            <a:ext cx="7050054" cy="396869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7C8E30F-E221-4BFE-991F-2BFAF79F7E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604" y="3657600"/>
            <a:ext cx="4138822" cy="190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831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48B73BA-0960-4218-AB1C-5CACD2AD7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74946"/>
            <a:ext cx="10515600" cy="1325563"/>
          </a:xfrm>
        </p:spPr>
        <p:txBody>
          <a:bodyPr>
            <a:noAutofit/>
          </a:bodyPr>
          <a:lstStyle/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28F14C5-3FFB-48AD-A359-D238C1DAEA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898" y="6205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 начале своей истории компания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Apple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называлась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Apple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Computer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Inc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., что привело к юридическому спору с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The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Beatles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и их лейблом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Apple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Corps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Ltd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Уже в 1981 году компании заключили соглашение, по которому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Apple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Computer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обязалась не вести бизнес с музыкальными записями, а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Apple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Corps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в свою очередь, не заниматься компьютерами. Однако в 2007 году, когда вышел первый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iPhone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и компания расширила свою деятельность на музыкальное направление с сервисом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iTunes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Store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известный производитель электронных девайсов получил повторные иски со стороны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Apple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Corps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Как результат, в 2007 году компания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Apple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Computer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Inc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была переименована в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Apple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Inc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., чтобы избежать дальнейших судебных разбирательств и при этом сохранить свою уникальность на рынке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CE0C1EC-FBF7-4797-8B26-419A6A6084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2030" y="3181861"/>
            <a:ext cx="3417887" cy="341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0655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83CBA6-7946-4502-992D-7CFB3D94D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376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название бренда имеет разное значение, или звучание, в зависимости от страны, то его могут сменить. Классический пример:  «</a:t>
            </a:r>
            <a:r>
              <a:rPr lang="ru-RU" sz="2700" dirty="0" err="1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Досирак</a:t>
            </a:r>
            <a:r>
              <a:rPr lang="ru-RU" sz="27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который пришлось на русском рынке переделать в «Доширак». А компания </a:t>
            </a:r>
            <a:r>
              <a:rPr lang="ru-RU" sz="2700" dirty="0" err="1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Mitsubishi</a:t>
            </a:r>
            <a:r>
              <a:rPr lang="ru-RU" sz="27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столкнулась с возмущением испанцев по поводу названия </a:t>
            </a:r>
            <a:r>
              <a:rPr lang="ru-RU" sz="2700" dirty="0" err="1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Mitsubishi</a:t>
            </a:r>
            <a:r>
              <a:rPr lang="ru-RU" sz="27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700" dirty="0" err="1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Pajero</a:t>
            </a:r>
            <a:r>
              <a:rPr lang="ru-RU" sz="27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где второе слово означает «</a:t>
            </a:r>
            <a:r>
              <a:rPr lang="ru-RU" sz="2700" dirty="0" err="1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рукоблуд</a:t>
            </a:r>
            <a:r>
              <a:rPr lang="ru-RU" sz="27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 Теперь марка автомобиля называется </a:t>
            </a:r>
            <a:r>
              <a:rPr lang="ru-RU" sz="2700" dirty="0" err="1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Mitsubishi</a:t>
            </a:r>
            <a:r>
              <a:rPr lang="ru-RU" sz="27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700" dirty="0" err="1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Montero</a:t>
            </a:r>
            <a:r>
              <a:rPr lang="ru-RU" sz="27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55593BC4-450A-447C-AF48-A5C51644A3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94409" y="3155630"/>
            <a:ext cx="6397591" cy="360140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8CB31A8-EE16-4418-8156-11BF78B452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155629"/>
            <a:ext cx="4801872" cy="3601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626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0E69B1D-70B1-4260-9EA4-636926263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169" y="-211650"/>
            <a:ext cx="10515600" cy="1325563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California Perfume Company —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 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Avon.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73643244-9ADD-49D9-9032-E57D816AC0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68615" y="850430"/>
            <a:ext cx="4859456" cy="600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478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E84BAAA-03DF-492D-963B-522EC560C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3765"/>
            <a:ext cx="10515600" cy="1325563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 </a:t>
            </a:r>
            <a:r>
              <a:rPr lang="ru-RU" sz="2400" dirty="0" err="1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ренейминга</a:t>
            </a:r>
            <a:r>
              <a:rPr lang="ru-RU" sz="24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банк «‎Открытие»‎ назывался «Щит-банк». По звучанию первая часть </a:t>
            </a:r>
            <a:r>
              <a:rPr lang="ru-RU" sz="2400" dirty="0" err="1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нейма</a:t>
            </a:r>
            <a:r>
              <a:rPr lang="ru-RU" sz="2400" dirty="0">
                <a:solidFill>
                  <a:srgbClr val="2626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ассоциировалась с английском словом «shit2».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48B34D2-78A1-42AC-9DDD-7A6BF562D3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6647" y="2826305"/>
            <a:ext cx="3687630" cy="2033508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86E4EAA-7555-4C10-9BCB-8E565A5CD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04990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0D65E0-DD9F-4E1E-9987-B3671D35A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051" y="365125"/>
            <a:ext cx="10515600" cy="1325563"/>
          </a:xfrm>
        </p:spPr>
        <p:txBody>
          <a:bodyPr>
            <a:noAutofit/>
          </a:bodyPr>
          <a:lstStyle/>
          <a:p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Mercedes-Benz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«въехал» на китайский рынок под именем «</a:t>
            </a:r>
            <a:r>
              <a:rPr lang="ru-RU" sz="22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Bensi</a:t>
            </a:r>
            <a:r>
              <a:rPr lang="ru-RU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 Компания не учла, что в китайском языке это слово созвучно выражению «спешить умереть». 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C4E67930-0BB9-4243-9069-696855671F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4751" y="2141537"/>
            <a:ext cx="812249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0831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зрыв: 8 точек 4">
            <a:extLst>
              <a:ext uri="{FF2B5EF4-FFF2-40B4-BE49-F238E27FC236}">
                <a16:creationId xmlns:a16="http://schemas.microsoft.com/office/drawing/2014/main" xmlns="" id="{0AEE3421-1FA1-4081-A5BD-90D518E9934F}"/>
              </a:ext>
            </a:extLst>
          </p:cNvPr>
          <p:cNvSpPr/>
          <p:nvPr/>
        </p:nvSpPr>
        <p:spPr>
          <a:xfrm>
            <a:off x="-267286" y="4650618"/>
            <a:ext cx="3812345" cy="3052689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EE18AA-0DD0-49E3-BB98-8CAC689D6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6"/>
                </a:solidFill>
                <a:latin typeface="Arial Black" panose="020B0A04020102020204" pitchFamily="34" charset="0"/>
              </a:rPr>
              <a:t>Риски </a:t>
            </a:r>
            <a:r>
              <a:rPr lang="ru-RU" b="1" dirty="0" err="1">
                <a:solidFill>
                  <a:schemeClr val="accent6"/>
                </a:solidFill>
                <a:latin typeface="Arial Black" panose="020B0A04020102020204" pitchFamily="34" charset="0"/>
              </a:rPr>
              <a:t>ренейминга</a:t>
            </a:r>
            <a:r>
              <a:rPr lang="ru-RU" b="1" dirty="0">
                <a:solidFill>
                  <a:srgbClr val="0F1115"/>
                </a:solidFill>
                <a:latin typeface="quote-cjk-patch"/>
              </a:rPr>
              <a:t/>
            </a:r>
            <a:br>
              <a:rPr lang="ru-RU" b="1" dirty="0">
                <a:solidFill>
                  <a:srgbClr val="0F1115"/>
                </a:solidFill>
                <a:latin typeface="quote-cjk-patch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D8844CC-DABF-45E1-A16D-409113650F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0F1115"/>
                </a:solidFill>
                <a:latin typeface="quote-cjk-patch"/>
              </a:rPr>
              <a:t>Главная опасность: </a:t>
            </a:r>
            <a:r>
              <a:rPr lang="ru-RU" b="1" dirty="0">
                <a:solidFill>
                  <a:srgbClr val="0F1115"/>
                </a:solidFill>
                <a:latin typeface="quote-cjk-patch"/>
              </a:rPr>
              <a:t>клиенты могут не узнать компанию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>
                <a:solidFill>
                  <a:srgbClr val="0F1115"/>
                </a:solidFill>
                <a:latin typeface="quote-cjk-patch"/>
              </a:rPr>
              <a:t>Потеря узнаваемости.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>
                <a:solidFill>
                  <a:srgbClr val="0F1115"/>
                </a:solidFill>
                <a:latin typeface="quote-cjk-patch"/>
              </a:rPr>
              <a:t>Потеря наработанных лет доверия.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marL="0" indent="0">
              <a:buNone/>
            </a:pPr>
            <a:r>
              <a:rPr lang="ru-RU" dirty="0">
                <a:solidFill>
                  <a:srgbClr val="0F1115"/>
                </a:solidFill>
                <a:latin typeface="quote-cjk-patch"/>
              </a:rPr>
              <a:t>Поэтому смену имени надо громко объявлять.</a:t>
            </a:r>
            <a:endParaRPr lang="ru-RU" dirty="0"/>
          </a:p>
        </p:txBody>
      </p:sp>
      <p:sp>
        <p:nvSpPr>
          <p:cNvPr id="4" name="Взрыв: 8 точек 3">
            <a:extLst>
              <a:ext uri="{FF2B5EF4-FFF2-40B4-BE49-F238E27FC236}">
                <a16:creationId xmlns:a16="http://schemas.microsoft.com/office/drawing/2014/main" xmlns="" id="{8C1D84D6-AAA7-4A04-80EB-3674C6246D5F}"/>
              </a:ext>
            </a:extLst>
          </p:cNvPr>
          <p:cNvSpPr/>
          <p:nvPr/>
        </p:nvSpPr>
        <p:spPr>
          <a:xfrm>
            <a:off x="9833317" y="-562708"/>
            <a:ext cx="3770142" cy="3516923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1627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3F4C588-9ABB-43AE-919D-484A6D57F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6335" y="883920"/>
            <a:ext cx="7918505" cy="597408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36EBD5-C81C-429D-99A2-C96CEC8A4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57" y="238516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chemeClr val="accent4"/>
                </a:solidFill>
                <a:latin typeface="Arial Black" panose="020B0A04020102020204" pitchFamily="34" charset="0"/>
              </a:rPr>
              <a:t>Что такое ребрендинг?</a:t>
            </a:r>
            <a:r>
              <a:rPr lang="ru-RU" b="1" dirty="0">
                <a:solidFill>
                  <a:srgbClr val="0F1115"/>
                </a:solidFill>
                <a:latin typeface="quote-cjk-patch"/>
              </a:rPr>
              <a:t/>
            </a:r>
            <a:br>
              <a:rPr lang="ru-RU" b="1" dirty="0">
                <a:solidFill>
                  <a:srgbClr val="0F1115"/>
                </a:solidFill>
                <a:latin typeface="quote-cjk-patch"/>
              </a:rPr>
            </a:br>
            <a:endParaRPr lang="ru-RU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A11E9102-8FC0-4DFE-A9A3-F8021BF463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37160" y="997187"/>
            <a:ext cx="9734843" cy="2873773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  <a:effectLst/>
        </p:spPr>
        <p:txBody>
          <a:bodyPr vert="horz" wrap="square" lIns="0" tIns="142830" rIns="0" bIns="14283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Ребрендинг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— это полная перестройка бренда.</a:t>
            </a:r>
            <a:b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Меняется не только имя, но и: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altLang="ru-RU" sz="240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нешность (логотип, цвета).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altLang="ru-RU" sz="240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х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арактер (голос общения с клиентом).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altLang="ru-RU" sz="240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ц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енности (зачем компания работает).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altLang="ru-RU" sz="240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ц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елевая аудитория (на кого рассчитан продукт).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Ребрендинг — это не новая одежда. Это новая личность.</a:t>
            </a:r>
          </a:p>
        </p:txBody>
      </p:sp>
    </p:spTree>
    <p:extLst>
      <p:ext uri="{BB962C8B-B14F-4D97-AF65-F5344CB8AC3E}">
        <p14:creationId xmlns:p14="http://schemas.microsoft.com/office/powerpoint/2010/main" val="4547876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7D1A1DC-4EEF-4292-BA92-F5944DAD57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625" y="5029200"/>
            <a:ext cx="7997855" cy="157035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5D6C34-BFDB-4039-8188-F67971B1D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2"/>
                </a:solidFill>
                <a:latin typeface="Arial Black" panose="020B0A04020102020204" pitchFamily="34" charset="0"/>
              </a:rPr>
              <a:t>Зачем нужен ребрендинг?</a:t>
            </a:r>
            <a:r>
              <a:rPr lang="ru-RU" b="1" dirty="0">
                <a:solidFill>
                  <a:srgbClr val="0F1115"/>
                </a:solidFill>
                <a:latin typeface="quote-cjk-patch"/>
              </a:rPr>
              <a:t/>
            </a:r>
            <a:br>
              <a:rPr lang="ru-RU" b="1" dirty="0">
                <a:solidFill>
                  <a:srgbClr val="0F1115"/>
                </a:solidFill>
                <a:latin typeface="quote-cjk-patch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83FA0C0-E9C2-40D1-8FF4-4E460B76A0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80" y="1253331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Слияние компаний.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Два завода объединились в один холдинг — нужен новый общий бренд.</a:t>
            </a: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Смена аудитории.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Бренд хочет перейти из масс-маркета в премиум (или наоборот).</a:t>
            </a: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Сильный кризис.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Компанию поймали на плохом качестве или скандале. Старое имя вызывает ненависть, проще стать «другим человеком».</a:t>
            </a: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Бренд устарел.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Молодежь считает марку «олдскульной» и не модной.</a:t>
            </a: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Конкурентность. 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Пора обновить свой бренд с появлением новых игроков на рынке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09274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5E65489-6161-4071-B1E2-D24F4DD98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880" y="18255"/>
            <a:ext cx="10515600" cy="1325563"/>
          </a:xfrm>
        </p:spPr>
        <p:txBody>
          <a:bodyPr/>
          <a:lstStyle/>
          <a:p>
            <a:r>
              <a:rPr lang="ru-RU" dirty="0">
                <a:solidFill>
                  <a:schemeClr val="accent6"/>
                </a:solidFill>
                <a:latin typeface="Arial Black" panose="020B0A04020102020204" pitchFamily="34" charset="0"/>
              </a:rPr>
              <a:t>Пример ребрендинга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93489339-6D19-4133-B112-C8A21C3CA2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07080" y="3951051"/>
            <a:ext cx="6014477" cy="3126259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DCF9F1CE-3042-4738-8622-0EFC21F5FBE2}"/>
              </a:ext>
            </a:extLst>
          </p:cNvPr>
          <p:cNvSpPr/>
          <p:nvPr/>
        </p:nvSpPr>
        <p:spPr>
          <a:xfrm>
            <a:off x="563880" y="1295327"/>
            <a:ext cx="112014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До переименования </a:t>
            </a:r>
            <a:r>
              <a:rPr lang="ru-RU" sz="2200" dirty="0" err="1">
                <a:latin typeface="Arial" panose="020B0604020202020204" pitchFamily="34" charset="0"/>
                <a:cs typeface="Arial" panose="020B0604020202020204" pitchFamily="34" charset="0"/>
              </a:rPr>
              <a:t>Twitter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 имел узнаваемость и бренд, который формировался на протяжении 17 лет. </a:t>
            </a:r>
          </a:p>
          <a:p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Но 24 июля 2023 года социальная сеть </a:t>
            </a:r>
            <a:r>
              <a:rPr lang="ru-RU" sz="2200" dirty="0" err="1">
                <a:latin typeface="Arial" panose="020B0604020202020204" pitchFamily="34" charset="0"/>
                <a:cs typeface="Arial" panose="020B0604020202020204" pitchFamily="34" charset="0"/>
              </a:rPr>
              <a:t>Twitter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 официально сменила синий логотип с птичкой на букву X на чёрном фоне после ее покупки </a:t>
            </a:r>
            <a:r>
              <a:rPr lang="ru-RU" sz="2200" dirty="0" err="1">
                <a:latin typeface="Arial" panose="020B0604020202020204" pitchFamily="34" charset="0"/>
                <a:cs typeface="Arial" panose="020B0604020202020204" pitchFamily="34" charset="0"/>
              </a:rPr>
              <a:t>Илоном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dirty="0" err="1">
                <a:latin typeface="Arial" panose="020B0604020202020204" pitchFamily="34" charset="0"/>
                <a:cs typeface="Arial" panose="020B0604020202020204" pitchFamily="34" charset="0"/>
              </a:rPr>
              <a:t>Маском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400" dirty="0">
                <a:solidFill>
                  <a:srgbClr val="161616"/>
                </a:solidFill>
                <a:latin typeface="CoFoSans"/>
              </a:rPr>
              <a:t> </a:t>
            </a:r>
            <a:r>
              <a:rPr lang="ru-RU" sz="2400" dirty="0">
                <a:solidFill>
                  <a:srgbClr val="1616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Ребрендинг был  связан с личностью Илона Маска. В 2017 году он выкупил у </a:t>
            </a:r>
            <a:r>
              <a:rPr lang="ru-RU" sz="2400" dirty="0" err="1">
                <a:solidFill>
                  <a:srgbClr val="1616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Paypal</a:t>
            </a:r>
            <a:r>
              <a:rPr lang="ru-RU" sz="2400" dirty="0">
                <a:solidFill>
                  <a:srgbClr val="1616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доменное имя</a:t>
            </a:r>
            <a:r>
              <a:rPr lang="ru-RU" sz="2400" u="sng" dirty="0">
                <a:solidFill>
                  <a:srgbClr val="6100FF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 x.com</a:t>
            </a:r>
            <a:r>
              <a:rPr lang="ru-RU" sz="2400" dirty="0">
                <a:solidFill>
                  <a:srgbClr val="1616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которое и было первым названием </a:t>
            </a:r>
            <a:r>
              <a:rPr lang="ru-RU" sz="2400" dirty="0" err="1">
                <a:solidFill>
                  <a:srgbClr val="1616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PayPal</a:t>
            </a:r>
            <a:r>
              <a:rPr lang="ru-RU" sz="2400" dirty="0">
                <a:solidFill>
                  <a:srgbClr val="1616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Уже тогда он планировал строить цифровую инфраструктуру, вроде китайского </a:t>
            </a:r>
            <a:r>
              <a:rPr lang="ru-RU" sz="2400" dirty="0" err="1">
                <a:solidFill>
                  <a:srgbClr val="1616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WeChat</a:t>
            </a:r>
            <a:r>
              <a:rPr lang="ru-RU" sz="2400" dirty="0">
                <a:solidFill>
                  <a:srgbClr val="1616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а не просто платежную систему.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1227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зрыв: 8 точек 6">
            <a:extLst>
              <a:ext uri="{FF2B5EF4-FFF2-40B4-BE49-F238E27FC236}">
                <a16:creationId xmlns:a16="http://schemas.microsoft.com/office/drawing/2014/main" xmlns="" id="{3B25C462-E9D3-4B2B-8178-89B18A03642E}"/>
              </a:ext>
            </a:extLst>
          </p:cNvPr>
          <p:cNvSpPr/>
          <p:nvPr/>
        </p:nvSpPr>
        <p:spPr>
          <a:xfrm>
            <a:off x="-447694" y="-901660"/>
            <a:ext cx="5164867" cy="5032326"/>
          </a:xfrm>
          <a:prstGeom prst="irregularSeal1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50377CC-CA1A-4065-A50A-B1B96D1004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6"/>
                </a:solidFill>
                <a:latin typeface="Arial Black" panose="020B0A04020102020204" pitchFamily="34" charset="0"/>
              </a:rPr>
              <a:t>Почему бренды меняются?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BFA0965-7B5D-4FD1-BEF5-4B98CE855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42691"/>
            <a:ext cx="10515600" cy="4351338"/>
          </a:xfrm>
        </p:spPr>
        <p:txBody>
          <a:bodyPr>
            <a:normAutofit fontScale="92500"/>
          </a:bodyPr>
          <a:lstStyle/>
          <a:p>
            <a:r>
              <a:rPr lang="ru-RU" b="1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рынок не стоит на месте, конкуренты не спят, вкусы людей уходят вперед</a:t>
            </a:r>
          </a:p>
          <a:p>
            <a:r>
              <a:rPr lang="ru-RU" b="1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меняются потребители, конкуренты и технологии. Как и люди, бренды взрослеют. Сегодня они нравятся молодежи, а завтра – их считают «скучными и старыми» </a:t>
            </a:r>
          </a:p>
          <a:p>
            <a:r>
              <a:rPr lang="ru-RU" b="1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бренд не развивается — он умирает</a:t>
            </a:r>
          </a:p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Есть два главных способа обновления: </a:t>
            </a:r>
            <a:r>
              <a:rPr lang="ru-RU" i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ренейминг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и </a:t>
            </a:r>
            <a:r>
              <a:rPr lang="ru-RU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ребрендинг</a:t>
            </a:r>
            <a:endParaRPr lang="ru-RU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A95E847E-6EF7-4478-BDB6-A5DB8AA207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720" y="4965115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38C66475-B5CB-41F0-9E78-33A2150EC416}"/>
              </a:ext>
            </a:extLst>
          </p:cNvPr>
          <p:cNvSpPr/>
          <p:nvPr/>
        </p:nvSpPr>
        <p:spPr>
          <a:xfrm rot="2463199">
            <a:off x="10945190" y="206335"/>
            <a:ext cx="1196727" cy="115750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ятиугольник 5">
            <a:extLst>
              <a:ext uri="{FF2B5EF4-FFF2-40B4-BE49-F238E27FC236}">
                <a16:creationId xmlns:a16="http://schemas.microsoft.com/office/drawing/2014/main" xmlns="" id="{FCBEAC99-C733-478E-A081-B07C73A29933}"/>
              </a:ext>
            </a:extLst>
          </p:cNvPr>
          <p:cNvSpPr/>
          <p:nvPr/>
        </p:nvSpPr>
        <p:spPr>
          <a:xfrm rot="2787715">
            <a:off x="-169857" y="5458223"/>
            <a:ext cx="1563100" cy="1437478"/>
          </a:xfrm>
          <a:prstGeom prst="pentagon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5538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ED633A-D196-48A4-8805-29A5B47E9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144716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23 году компания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Nokia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провела ребрендинг, спустя 60 лет после создания своего классического и узнаваемого во всем мире синего логотипа с использованием шрифта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Nokia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В компании хотели избавиться от ассоциаций с мобильными телефонами, поэтому прибегли к ребрендингу и сменили логотип на более современный и технологичный.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F03CB7A4-B231-4E38-88FA-1166D68CC1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791" y="3688080"/>
            <a:ext cx="5922209" cy="249539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77981B5-E3ED-49A8-A6CD-460E6E8634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1280" y="3688080"/>
            <a:ext cx="5328582" cy="299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0013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4CE40F-B284-487E-8C84-743851ED0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8385" y="624205"/>
            <a:ext cx="10515600" cy="1325563"/>
          </a:xfrm>
        </p:spPr>
        <p:txBody>
          <a:bodyPr>
            <a:no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Главный слоган ребрендинга KFC: «МЫ ИЗМЕНИЛИ НАЗВАНИЕ… и это единственное, что мы изменили». Ребрендинг понадобился, так как компания больше не работает на территории России, и старый логотип франшизы юридически стало невозможно использовать. 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6BA8DADB-4DF4-434B-B28F-2D43C712D3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16185" y="3158171"/>
            <a:ext cx="3662363" cy="36623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25C2A8B-9B78-43D2-BC39-CE53341E4E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8173" y="3485832"/>
            <a:ext cx="3007043" cy="300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260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B19C7D4-ACDF-42D5-AF88-CCD0B7DDC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3269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 2006 года логотипом банка был дворянский герб семьи Тиньковых. Он символизировал ценности бренда. В 2023 году герб скорректировали, чтобы сделать логотип универсальным и без проблем размещать на любых носителях. В начале 2024 года банк провел полный ребрендинг: вместо герба появилась лаконичная буква «Т» на желтом фоне. Это решение позволило упростить визуальную коммуникацию и сделать бренд доступнее для широкой аудитории. Бренд обновлял ценности и разрывал ассоциации с бывшим владельцем. Ребрендинг стал частью этого процесса. Новый стиль фокусируется на лаконичности, современности и простоте, поэтому лучше отражает актуальные цели компании.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56B10F73-48B0-412D-B289-CD8244373D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15186" y="3978671"/>
            <a:ext cx="4910310" cy="268430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E1D857E-738D-4978-AB7F-E0EE79E57C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4760" y="4299743"/>
            <a:ext cx="2042160" cy="204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1782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749680B8-C176-47D6-BC78-3BFDF009BE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4832" y="3439477"/>
            <a:ext cx="6560065" cy="341852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7BAD66-7B06-4321-9513-376F1CBFE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" y="1854517"/>
            <a:ext cx="10073640" cy="1009652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 2013 года сервис доставки носил название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Instamart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А заметным стал только в 2019 году, когда его переименовали в «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СберМаркет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» в рамках совместного проекта «Сбербанка» и Mail.ru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Group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Тогда изменений в фирменном стиле не было, и название связывали с брендом «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Сбер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 2024 году сервис получил название «Купер», которое стало отсылкой к слову «купить» и обозначает курьеров как «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куперов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Компания провела ребрендинг, чтобы сделать сервис ближе и понятнее для пользователей. Чтобы выделиться на рынке, выбрали простое и запоминающееся новое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имя.Оно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отражает процесс покупки и делает сервис более человечным. Еще одна цель ребрендинга — привлечь новых клиентов, которые не связаны с брендом «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Сбер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», но ищут удобную доставку еды.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11392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9BE1B5-2FDF-4F84-9FD1-5C7B25882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5645"/>
            <a:ext cx="10515600" cy="1325563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Причина ребрендинга проста. Решили не продлевать лицензию на использование бренда Tele2, срок которой истек 31 декабря 2024 года. Это связано с тем, что ранее компания была подразделением шведской Tele2 AB, а сейчас стремится к самостоятельности.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C95187DC-AE67-4DD9-807C-A0DA321301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19178" y="3032760"/>
            <a:ext cx="6423769" cy="3611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1180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BD8EB33-E56F-450A-831F-19DE0DF4F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761365"/>
            <a:ext cx="10515600" cy="1325563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Ребрендинг помог усилить позиционирование Яндекс </a:t>
            </a:r>
            <a:r>
              <a:rPr lang="ru-RU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как полноценной экосистемы. Сервис объединяет такси, доставку еды, товаров, посылок, планирование путешествий и развлечений. Новый визуальный стиль стал отражением этих возможностей. Изменения позволили обновить коммуникацию бренда. Она стала более универсальной и понятной для пользователей.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53065C73-E3FD-4EED-819F-266301140B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6233" y="2506662"/>
            <a:ext cx="773953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119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C97DD7-2EB8-4AF9-8062-BB4D5ACD2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Ребрендинг стал частью долгосрочной стратегии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Jaguar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по переходу в сегмент лакшери-электромобилей. Компания стремится отказаться от конкуренции с 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Audi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BMW и 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Mercedes-Benz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поэтому делает ставку на эксклюзивность и электрокары.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F7C008AF-BEF6-44BB-BF06-CAE7209990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5028" y="2111057"/>
            <a:ext cx="842194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601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зрыв: 8 точек 6">
            <a:extLst>
              <a:ext uri="{FF2B5EF4-FFF2-40B4-BE49-F238E27FC236}">
                <a16:creationId xmlns:a16="http://schemas.microsoft.com/office/drawing/2014/main" xmlns="" id="{570848B0-590C-4028-991B-1E55EA869845}"/>
              </a:ext>
            </a:extLst>
          </p:cNvPr>
          <p:cNvSpPr/>
          <p:nvPr/>
        </p:nvSpPr>
        <p:spPr>
          <a:xfrm>
            <a:off x="-1104900" y="4145280"/>
            <a:ext cx="4404360" cy="3139440"/>
          </a:xfrm>
          <a:prstGeom prst="irregularSeal1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F819831-A8A8-4586-8E43-6B1BD7CF0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/>
                </a:solidFill>
                <a:latin typeface="Arial Black" panose="020B0A04020102020204" pitchFamily="34" charset="0"/>
              </a:rPr>
              <a:t>Таблица сравнения, чтобы запомнить разницу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D1E17B2C-04F5-4571-9F68-C49D399BB6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9316869"/>
              </p:ext>
            </p:extLst>
          </p:nvPr>
        </p:nvGraphicFramePr>
        <p:xfrm>
          <a:off x="1097280" y="2057400"/>
          <a:ext cx="9875520" cy="4175760"/>
        </p:xfrm>
        <a:graphic>
          <a:graphicData uri="http://schemas.openxmlformats.org/drawingml/2006/table">
            <a:tbl>
              <a:tblPr/>
              <a:tblGrid>
                <a:gridCol w="4937760">
                  <a:extLst>
                    <a:ext uri="{9D8B030D-6E8A-4147-A177-3AD203B41FA5}">
                      <a16:colId xmlns:a16="http://schemas.microsoft.com/office/drawing/2014/main" xmlns="" val="1701996569"/>
                    </a:ext>
                  </a:extLst>
                </a:gridCol>
                <a:gridCol w="4937760">
                  <a:extLst>
                    <a:ext uri="{9D8B030D-6E8A-4147-A177-3AD203B41FA5}">
                      <a16:colId xmlns:a16="http://schemas.microsoft.com/office/drawing/2014/main" xmlns="" val="2047245380"/>
                    </a:ext>
                  </a:extLst>
                </a:gridCol>
              </a:tblGrid>
              <a:tr h="835152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Ренейминг</a:t>
                      </a:r>
                      <a:endParaRPr lang="ru-RU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Ребрендинг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3976247"/>
                  </a:ext>
                </a:extLst>
              </a:tr>
              <a:tr h="835152">
                <a:tc>
                  <a:txBody>
                    <a:bodyPr/>
                    <a:lstStyle/>
                    <a:p>
                      <a:r>
                        <a:rPr lang="ru-RU" sz="24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Меняем имя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Меняем всё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72995868"/>
                  </a:ext>
                </a:extLst>
              </a:tr>
              <a:tr h="835152">
                <a:tc>
                  <a:txBody>
                    <a:bodyPr/>
                    <a:lstStyle/>
                    <a:p>
                      <a:r>
                        <a:rPr lang="ru-RU" sz="24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Легкий ремонт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Капитальная перестройка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08436620"/>
                  </a:ext>
                </a:extLst>
              </a:tr>
              <a:tr h="835152">
                <a:tc>
                  <a:txBody>
                    <a:bodyPr/>
                    <a:lstStyle/>
                    <a:p>
                      <a:r>
                        <a:rPr lang="ru-RU" sz="24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Ставим новую вывеску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Строим новый дом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41630052"/>
                  </a:ext>
                </a:extLst>
              </a:tr>
              <a:tr h="835152">
                <a:tc>
                  <a:txBody>
                    <a:bodyPr/>
                    <a:lstStyle/>
                    <a:p>
                      <a:r>
                        <a:rPr lang="ru-RU" sz="24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Задача: чтобы не потеряли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Задача: чтобы полюбили заново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55154539"/>
                  </a:ext>
                </a:extLst>
              </a:tr>
            </a:tbl>
          </a:graphicData>
        </a:graphic>
      </p:graphicFrame>
      <p:sp>
        <p:nvSpPr>
          <p:cNvPr id="6" name="Взрыв: 8 точек 5">
            <a:extLst>
              <a:ext uri="{FF2B5EF4-FFF2-40B4-BE49-F238E27FC236}">
                <a16:creationId xmlns:a16="http://schemas.microsoft.com/office/drawing/2014/main" xmlns="" id="{ECF0DC93-B111-4023-B203-4A2926028A10}"/>
              </a:ext>
            </a:extLst>
          </p:cNvPr>
          <p:cNvSpPr/>
          <p:nvPr/>
        </p:nvSpPr>
        <p:spPr>
          <a:xfrm>
            <a:off x="9448800" y="2057400"/>
            <a:ext cx="2590800" cy="2316480"/>
          </a:xfrm>
          <a:prstGeom prst="irregularSeal1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0717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3958A6-96D4-4C12-8CED-BBC6EEFCF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4"/>
                </a:solidFill>
                <a:latin typeface="Arial Black" panose="020B0A04020102020204" pitchFamily="34" charset="0"/>
              </a:rPr>
              <a:t>Как они связаны?</a:t>
            </a:r>
            <a:r>
              <a:rPr lang="ru-RU" b="1" dirty="0">
                <a:solidFill>
                  <a:srgbClr val="0F1115"/>
                </a:solidFill>
                <a:latin typeface="quote-cjk-patch"/>
              </a:rPr>
              <a:t/>
            </a:r>
            <a:br>
              <a:rPr lang="ru-RU" b="1" dirty="0">
                <a:solidFill>
                  <a:srgbClr val="0F1115"/>
                </a:solidFill>
                <a:latin typeface="quote-cjk-patch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74286EC-8299-447A-BF9C-3616A7312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920" y="1341120"/>
            <a:ext cx="10850880" cy="4835843"/>
          </a:xfrm>
        </p:spPr>
        <p:txBody>
          <a:bodyPr/>
          <a:lstStyle/>
          <a:p>
            <a:pPr marL="0" indent="0">
              <a:buNone/>
            </a:pPr>
            <a:r>
              <a:rPr lang="ru-RU" dirty="0" err="1"/>
              <a:t>Ренейминг</a:t>
            </a:r>
            <a:r>
              <a:rPr lang="ru-RU" dirty="0"/>
              <a:t> может быть </a:t>
            </a:r>
            <a:r>
              <a:rPr lang="ru-RU" b="1" dirty="0"/>
              <a:t>частью</a:t>
            </a:r>
            <a:r>
              <a:rPr lang="ru-RU" dirty="0"/>
              <a:t> ребрендинга.</a:t>
            </a:r>
            <a:br>
              <a:rPr lang="ru-RU" dirty="0"/>
            </a:br>
            <a:r>
              <a:rPr lang="ru-RU" dirty="0"/>
              <a:t>Например, вы решили полностью переделать компанию. Первым делом вы меняете имя (это </a:t>
            </a:r>
            <a:r>
              <a:rPr lang="ru-RU" dirty="0" err="1"/>
              <a:t>ренейминг</a:t>
            </a:r>
            <a:r>
              <a:rPr lang="ru-RU" dirty="0"/>
              <a:t>), а потом за ним меняете дизайн, стиль общения и философию (это уже ребрендинг).</a:t>
            </a:r>
          </a:p>
          <a:p>
            <a:pPr marL="0" indent="0">
              <a:buNone/>
            </a:pPr>
            <a:r>
              <a:rPr lang="ru-RU" dirty="0"/>
              <a:t>Но если вы просто сменили вывеску, а внутри всё по-старому — это только </a:t>
            </a:r>
            <a:r>
              <a:rPr lang="ru-RU" dirty="0" err="1"/>
              <a:t>ренейминг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4" name="Взрыв: 8 точек 3">
            <a:extLst>
              <a:ext uri="{FF2B5EF4-FFF2-40B4-BE49-F238E27FC236}">
                <a16:creationId xmlns:a16="http://schemas.microsoft.com/office/drawing/2014/main" xmlns="" id="{0F9682D6-21DF-4791-82B2-01CB5FAE1ABE}"/>
              </a:ext>
            </a:extLst>
          </p:cNvPr>
          <p:cNvSpPr/>
          <p:nvPr/>
        </p:nvSpPr>
        <p:spPr>
          <a:xfrm>
            <a:off x="7833360" y="3327083"/>
            <a:ext cx="5516880" cy="4572000"/>
          </a:xfrm>
          <a:prstGeom prst="irregularSeal1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8057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82CBB56-CEFA-4607-8E96-A1C73FC81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/>
                </a:solidFill>
                <a:latin typeface="Arial Black" panose="020B0A04020102020204" pitchFamily="34" charset="0"/>
              </a:rPr>
              <a:t>Этап 1: Аудит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A85A5D7-B9CD-4367-8460-6E213E992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 чего начинаются изменения?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Нужно понять: что сейчас не так?</a:t>
            </a:r>
            <a:endParaRPr lang="ru-RU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Проводятся опросы клиентов.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Изучаются конкуренты.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Считается финансовая эффективность.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Нельзя менять бренд «потому что захотелось». Нужны цифры и факты.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4834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D956038-E936-41C8-920D-EE2149ED88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560" r="1100"/>
          <a:stretch/>
        </p:blipFill>
        <p:spPr>
          <a:xfrm>
            <a:off x="61913" y="0"/>
            <a:ext cx="12068174" cy="73080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9909011-E5AB-42D0-8AB0-94F601FEAF8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02920" y="761365"/>
            <a:ext cx="10515600" cy="4351338"/>
          </a:xfrm>
          <a:solidFill>
            <a:schemeClr val="bg1">
              <a:alpha val="48000"/>
            </a:schemeClr>
          </a:solidFill>
        </p:spPr>
        <p:txBody>
          <a:bodyPr/>
          <a:lstStyle/>
          <a:p>
            <a:pPr marL="0" indent="0">
              <a:buNone/>
            </a:pPr>
            <a:endParaRPr lang="ru-RU" dirty="0">
              <a:solidFill>
                <a:srgbClr val="0F11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4400" dirty="0">
                <a:solidFill>
                  <a:srgbClr val="ED7D31"/>
                </a:solidFill>
                <a:latin typeface="Arial Black" panose="020B0A04020102020204" pitchFamily="34" charset="0"/>
                <a:ea typeface="+mj-ea"/>
                <a:cs typeface="+mj-cs"/>
              </a:rPr>
              <a:t>Что такое бренд? </a:t>
            </a:r>
            <a:endParaRPr lang="ru-RU" dirty="0">
              <a:solidFill>
                <a:srgbClr val="0F11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>
              <a:solidFill>
                <a:srgbClr val="0F111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Бренд — это не просто логотип и название.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 </a:t>
            </a:r>
            <a:r>
              <a:rPr lang="ru-RU" b="1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впечатления, ожидания, образ и ассоциации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в голове у потребителя.</a:t>
            </a:r>
            <a:r>
              <a:rPr lang="ru-RU" dirty="0">
                <a:solidFill>
                  <a:srgbClr val="0F1115"/>
                </a:solidFill>
                <a:latin typeface="quote-cjk-patch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5997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9E7E795-AED3-4C90-9F40-53DD292AE9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7795" y="3514725"/>
            <a:ext cx="5962650" cy="334327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EC5F226-D794-4F69-A8D9-7A68A78C7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6"/>
                </a:solidFill>
                <a:latin typeface="Arial Black" panose="020B0A04020102020204" pitchFamily="34" charset="0"/>
              </a:rPr>
              <a:t>Этап 2: Стратегия</a:t>
            </a:r>
            <a:r>
              <a:rPr lang="ru-RU" b="1" dirty="0">
                <a:solidFill>
                  <a:srgbClr val="0F1115"/>
                </a:solidFill>
                <a:latin typeface="quote-cjk-patch"/>
              </a:rPr>
              <a:t/>
            </a:r>
            <a:br>
              <a:rPr lang="ru-RU" b="1" dirty="0">
                <a:solidFill>
                  <a:srgbClr val="0F1115"/>
                </a:solidFill>
                <a:latin typeface="quote-cjk-patch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A5F4D6A-C685-4389-97E4-56C56EC14F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845" y="125333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Определяем будущее.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Каким мы хотим стать?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Кто наш новый клиент?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Какая у нас миссия?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этом этапе придумываются новые названия (для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ренейминга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) и пишется сценарий развития бренда (для ребрендинга).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68466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DB21314-A960-4274-AB7C-4375A6F865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" y="4105215"/>
            <a:ext cx="10942320" cy="275278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193C05-44CF-4AA7-A186-3794ABC2E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6"/>
                </a:solidFill>
                <a:latin typeface="Arial Black" panose="020B0A04020102020204" pitchFamily="34" charset="0"/>
              </a:rPr>
              <a:t>Этап 3: Креатив</a:t>
            </a:r>
            <a:r>
              <a:rPr lang="ru-RU" b="1" dirty="0">
                <a:solidFill>
                  <a:srgbClr val="0F1115"/>
                </a:solidFill>
                <a:latin typeface="quote-cjk-patch"/>
              </a:rPr>
              <a:t/>
            </a:r>
            <a:br>
              <a:rPr lang="ru-RU" b="1" dirty="0">
                <a:solidFill>
                  <a:srgbClr val="0F1115"/>
                </a:solidFill>
                <a:latin typeface="quote-cjk-patch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4CFF1CB-11AF-482D-AB7B-95A8D829B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1253331"/>
            <a:ext cx="10515600" cy="4351338"/>
          </a:xfr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Рождается новая внешность.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Дизайнеры рисуют логотипы.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Подбираются цвета и шрифты.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Придумывается новый слоган.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Важно:</a:t>
            </a:r>
            <a:r>
              <a:rPr lang="ru-RU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Сохранить «якоря» — маленькие детали, которые напомнят старым клиентам о том, что это всё еще мы (например, оставить узнаваемый  цвет).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54196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54A76E3-AB01-4E7A-884A-F9CA7E75D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1519" y="3108960"/>
            <a:ext cx="6450691" cy="362672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8163C5-BF7B-41BF-8187-8A6D10343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4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 Этап 4: Внутренний ребрендинг</a:t>
            </a:r>
            <a:r>
              <a:rPr lang="ru-RU" b="1" dirty="0">
                <a:solidFill>
                  <a:srgbClr val="0F1115"/>
                </a:solidFill>
                <a:latin typeface="quote-cjk-patch"/>
              </a:rPr>
              <a:t/>
            </a:r>
            <a:br>
              <a:rPr lang="ru-RU" b="1" dirty="0">
                <a:solidFill>
                  <a:srgbClr val="0F1115"/>
                </a:solidFill>
                <a:latin typeface="quote-cjk-patch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2CCE5BF-282A-40B4-A758-7968129AA5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0" y="1459865"/>
            <a:ext cx="10515600" cy="4351338"/>
          </a:xfrm>
        </p:spPr>
        <p:txBody>
          <a:bodyPr/>
          <a:lstStyle/>
          <a:p>
            <a:r>
              <a:rPr lang="ru-RU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Самый важный и забытый этап.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Нужно объяснить сотрудникам: 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«Почему мы теперь другие?»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Если продавец в магазине не понимает новый логотип и стесняется его, клиент это почувствует и не поверит бренду.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Сотрудники — первые амбассадоры перемен.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2186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51035ED-C5FA-44F9-91E9-59208EE91A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720" y="2739708"/>
            <a:ext cx="5962650" cy="397192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199F978-6525-47EC-8425-5B2B631F1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2"/>
                </a:solidFill>
                <a:latin typeface="Arial Black" panose="020B0A04020102020204" pitchFamily="34" charset="0"/>
              </a:rPr>
              <a:t>Этап 5: Запуск и мониторинг</a:t>
            </a:r>
            <a:r>
              <a:rPr lang="ru-RU" b="1" dirty="0">
                <a:solidFill>
                  <a:srgbClr val="0F1115"/>
                </a:solidFill>
                <a:latin typeface="quote-cjk-patch"/>
              </a:rPr>
              <a:t/>
            </a:r>
            <a:br>
              <a:rPr lang="ru-RU" b="1" dirty="0">
                <a:solidFill>
                  <a:srgbClr val="0F1115"/>
                </a:solidFill>
                <a:latin typeface="quote-cjk-patch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B07FA91-3CEC-451B-8EA2-5D5D13CD0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920" y="141414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Меняем вывески, запускаем рекламу, даем пресс-релизы.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Но работа не заканчивается в день запуска.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Важно следить: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Растут ли продажи?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Что пишут в соцсетях?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Узнают ли нас?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Если что-то пошло не так — нужно быстро корректировать.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7441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B1AF812-9AF7-433B-B0EA-A95F776FD0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4161" y="156528"/>
            <a:ext cx="5577840" cy="676101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304AAF-51B4-4CD1-A67D-AEEB9844A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840" y="243205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chemeClr val="accent2"/>
                </a:solidFill>
                <a:latin typeface="Arial Black" panose="020B0A04020102020204" pitchFamily="34" charset="0"/>
              </a:rPr>
              <a:t>Типичные ошибки</a:t>
            </a:r>
            <a:r>
              <a:rPr lang="ru-RU" b="1" dirty="0">
                <a:solidFill>
                  <a:srgbClr val="0F1115"/>
                </a:solidFill>
                <a:latin typeface="quote-cjk-patch"/>
              </a:rPr>
              <a:t/>
            </a:r>
            <a:br>
              <a:rPr lang="ru-RU" b="1" dirty="0">
                <a:solidFill>
                  <a:srgbClr val="0F1115"/>
                </a:solidFill>
                <a:latin typeface="quote-cjk-patch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706FE4F-B8DE-4A05-816F-FC34F55504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840" y="975360"/>
            <a:ext cx="6309360" cy="51816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«Ребрендинг ради галочки».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 Изменились, а стало только хуже. Клиенты не поняли, зачем это было нужно.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Разрыв с прошлым.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 Если вы полностью стерли историю (например, были маркой из детства, а стали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хайповым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брендом), старые клиенты уйдут, а новые еще не пришли.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Экономия.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 Сделали новый логотип в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фотошопе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за 5 минут — сэкономили дизайнеру, потеряли лицо бренда.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Секретность.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 Сотрудники узнали о новом названии из газет — это провал.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78169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25E9741-5FDD-475A-813C-B5399C275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187" y="4648517"/>
            <a:ext cx="3955626" cy="222504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4154296-F903-4F3D-843C-5BDB72B13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13430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/>
                </a:solidFill>
                <a:latin typeface="Arial Black" panose="020B0A04020102020204" pitchFamily="34" charset="0"/>
              </a:rPr>
              <a:t>Реальный пример сложного пути: Банк «Империал»</a:t>
            </a:r>
            <a:r>
              <a:rPr lang="ru-RU" b="1" dirty="0">
                <a:solidFill>
                  <a:srgbClr val="0F1115"/>
                </a:solidFill>
                <a:latin typeface="quote-cjk-patch"/>
              </a:rPr>
              <a:t/>
            </a:r>
            <a:br>
              <a:rPr lang="ru-RU" b="1" dirty="0">
                <a:solidFill>
                  <a:srgbClr val="0F1115"/>
                </a:solidFill>
                <a:latin typeface="quote-cjk-patch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E0D80BE-D6B7-48EB-BA52-398F9C6839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" y="1253331"/>
            <a:ext cx="10515600" cy="4351338"/>
          </a:xfrm>
        </p:spPr>
        <p:txBody>
          <a:bodyPr/>
          <a:lstStyle/>
          <a:p>
            <a:r>
              <a:rPr lang="ru-RU" b="1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Было: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Банк «Империал». Ассоциации: роскошь, история, респектабельность, элита (знаменитая реклама про исторические сюжеты).</a:t>
            </a:r>
          </a:p>
          <a:p>
            <a:r>
              <a:rPr lang="ru-RU" b="1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Проблема: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К 2000-м имидж стал архаичным. Для простых людей банк казался «слишком важным и чужим».</a:t>
            </a:r>
          </a:p>
          <a:p>
            <a:r>
              <a:rPr lang="ru-RU" b="1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сделали: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Провели полный ребрендинг. Поменяли название, </a:t>
            </a:r>
            <a:r>
              <a:rPr lang="ru-RU" dirty="0" err="1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визуал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позиционирование. Стали более демократичным банком для всех. Это пример смены ДНК бренда.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42055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FDF683A-E9F5-44AE-86FF-674BEE21C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/>
                </a:solidFill>
                <a:latin typeface="Arial Black" panose="020B0A04020102020204" pitchFamily="34" charset="0"/>
              </a:rPr>
              <a:t>Выводы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F8A5623-5E01-4131-A628-62E7A6E3A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ru-RU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Ренейминг</a:t>
            </a:r>
            <a:r>
              <a:rPr lang="ru-RU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это смена паспорта.</a:t>
            </a: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Ребрендинг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— это смена личности.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Успех зависит не от бюджета, а от честности. Нельзя обмануть клиента: если внутри всё плохо, никакой ребрендинг не спасет.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Главная формула успеха: </a:t>
            </a:r>
            <a:r>
              <a:rPr lang="ru-RU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+ Стратегия + Дизайн + Люди (сотрудники и клиенты) = Новый сильный бренд.</a:t>
            </a:r>
            <a:endParaRPr lang="ru-RU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9321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48C5D42-814E-4ADE-AC5E-75EB04D57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/>
                </a:solidFill>
                <a:latin typeface="Arial Black" panose="020B0A04020102020204" pitchFamily="34" charset="0"/>
              </a:rPr>
              <a:t>Жизненный цикл бренда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0642258-3BD9-410A-B597-3853813F87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611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Любой бренд живет свою жизнь: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Внедрение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Рост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Зрелость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Спад</a:t>
            </a:r>
            <a:b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этапе спада или зрелости нужно решать: меняться или уходить.</a:t>
            </a:r>
          </a:p>
          <a:p>
            <a:endParaRPr lang="ru-RU" dirty="0"/>
          </a:p>
        </p:txBody>
      </p:sp>
      <p:sp>
        <p:nvSpPr>
          <p:cNvPr id="4" name="Взрыв: 8 точек 3">
            <a:extLst>
              <a:ext uri="{FF2B5EF4-FFF2-40B4-BE49-F238E27FC236}">
                <a16:creationId xmlns:a16="http://schemas.microsoft.com/office/drawing/2014/main" xmlns="" id="{7D17094F-1736-4FDA-A62F-317ABF7362B6}"/>
              </a:ext>
            </a:extLst>
          </p:cNvPr>
          <p:cNvSpPr/>
          <p:nvPr/>
        </p:nvSpPr>
        <p:spPr>
          <a:xfrm>
            <a:off x="9403080" y="-1090454"/>
            <a:ext cx="4328160" cy="4236720"/>
          </a:xfrm>
          <a:prstGeom prst="irregularSeal1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зрыв: 8 точек 4">
            <a:extLst>
              <a:ext uri="{FF2B5EF4-FFF2-40B4-BE49-F238E27FC236}">
                <a16:creationId xmlns:a16="http://schemas.microsoft.com/office/drawing/2014/main" xmlns="" id="{18348510-0C0B-4C6D-8123-22A58C056901}"/>
              </a:ext>
            </a:extLst>
          </p:cNvPr>
          <p:cNvSpPr/>
          <p:nvPr/>
        </p:nvSpPr>
        <p:spPr>
          <a:xfrm>
            <a:off x="0" y="4955382"/>
            <a:ext cx="1950720" cy="1965960"/>
          </a:xfrm>
          <a:prstGeom prst="irregularSeal1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087F763-AC2C-4ADC-9B88-32A9435E39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8645" y="5251196"/>
            <a:ext cx="2788920" cy="139169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B3362E8-BF28-4F3E-B2DA-345CA620DB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1564" y="5017213"/>
            <a:ext cx="3001431" cy="168830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EE3DD27-A4C8-477F-8A76-D689EDEB6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8920" y="5129846"/>
            <a:ext cx="1950720" cy="146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350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350CD18-AC50-4510-A8D8-D4CCB3FD7B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4601910"/>
            <a:ext cx="4534738" cy="225608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54C9991-47F4-4C6C-865E-D75A0980E3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88" t="36077" r="3215" b="20550"/>
          <a:stretch/>
        </p:blipFill>
        <p:spPr>
          <a:xfrm>
            <a:off x="6230975" y="5105400"/>
            <a:ext cx="5961025" cy="157226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76843CC-3FCC-413B-B550-6E5B79A59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2"/>
                </a:solidFill>
                <a:latin typeface="Arial Black" panose="020B0A04020102020204" pitchFamily="34" charset="0"/>
              </a:rPr>
              <a:t>Два пути изменений</a:t>
            </a:r>
            <a:r>
              <a:rPr lang="ru-RU" b="1" dirty="0">
                <a:solidFill>
                  <a:srgbClr val="0F1115"/>
                </a:solidFill>
                <a:latin typeface="quote-cjk-patch"/>
              </a:rPr>
              <a:t/>
            </a:r>
            <a:br>
              <a:rPr lang="ru-RU" b="1" dirty="0">
                <a:solidFill>
                  <a:srgbClr val="0F1115"/>
                </a:solidFill>
                <a:latin typeface="quote-cjk-patch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42BBA67-A648-485F-8641-C9F6476CD4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Когда компания понимает, что «пора что-то менять», у нее есть два основных инструмента:</a:t>
            </a:r>
          </a:p>
          <a:p>
            <a:pPr>
              <a:buFont typeface="+mj-lt"/>
              <a:buAutoNum type="arabicPeriod"/>
            </a:pPr>
            <a:r>
              <a:rPr lang="ru-RU" b="1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Ренейминг</a:t>
            </a:r>
            <a:r>
              <a:rPr lang="ru-RU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сменить вывеску (имя).</a:t>
            </a: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Ребрендинг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— полностью перестроить себя.</a:t>
            </a:r>
          </a:p>
          <a:p>
            <a:pPr marL="0" indent="0">
              <a:buNone/>
            </a:pP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 не путать эти понятия, чтобы не делать косметический ремонт там, где нужна перестройка фундамента.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5993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257A9D-456F-4865-8F78-BF14A0D8C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4"/>
                </a:solidFill>
                <a:latin typeface="Arial Black" panose="020B0A04020102020204" pitchFamily="34" charset="0"/>
              </a:rPr>
              <a:t>Что такое </a:t>
            </a:r>
            <a:r>
              <a:rPr lang="ru-RU" b="1" dirty="0" err="1">
                <a:solidFill>
                  <a:schemeClr val="accent4"/>
                </a:solidFill>
                <a:latin typeface="Arial Black" panose="020B0A04020102020204" pitchFamily="34" charset="0"/>
              </a:rPr>
              <a:t>ренейминг</a:t>
            </a:r>
            <a:r>
              <a:rPr lang="ru-RU" b="1" dirty="0">
                <a:solidFill>
                  <a:schemeClr val="accent4"/>
                </a:solidFill>
                <a:latin typeface="Arial Black" panose="020B0A04020102020204" pitchFamily="34" charset="0"/>
              </a:rPr>
              <a:t>?</a:t>
            </a:r>
            <a:r>
              <a:rPr lang="ru-RU" b="1" dirty="0">
                <a:solidFill>
                  <a:srgbClr val="0F1115"/>
                </a:solidFill>
                <a:latin typeface="quote-cjk-patch"/>
              </a:rPr>
              <a:t/>
            </a:r>
            <a:br>
              <a:rPr lang="ru-RU" b="1" dirty="0">
                <a:solidFill>
                  <a:srgbClr val="0F1115"/>
                </a:solidFill>
                <a:latin typeface="quote-cjk-patch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6D14FA3-AD1E-4AD6-9CD7-177A27FF23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280" y="1436211"/>
            <a:ext cx="10515600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Ренейминг</a:t>
            </a:r>
            <a:r>
              <a:rPr lang="ru-RU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(от англ. </a:t>
            </a:r>
            <a:r>
              <a:rPr lang="ru-RU" i="1" dirty="0" err="1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rename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— переименовать) — это смена имени (названия) компании или продукта.</a:t>
            </a:r>
          </a:p>
          <a:p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меняется только имя.</a:t>
            </a:r>
          </a:p>
          <a:p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суть, философия и качество остаются прежними.</a:t>
            </a:r>
          </a:p>
          <a:p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как сменить паспорт: человек тот же, но документ новый.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Простой пример: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Если кафе «У бабы Маши» переименовали в «</a:t>
            </a:r>
            <a:r>
              <a:rPr lang="ru-RU" dirty="0" err="1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Babushka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Cafe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для привлечения туристов — это </a:t>
            </a:r>
            <a:r>
              <a:rPr lang="ru-RU" dirty="0" err="1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ренейминг</a:t>
            </a:r>
            <a:r>
              <a:rPr lang="ru-RU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Блины те же, интерьер тот же, но вывеска звучит современнее.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9722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зрыв: 8 точек 3">
            <a:extLst>
              <a:ext uri="{FF2B5EF4-FFF2-40B4-BE49-F238E27FC236}">
                <a16:creationId xmlns:a16="http://schemas.microsoft.com/office/drawing/2014/main" xmlns="" id="{DF38D962-51DE-4939-A6C7-7B67B32FB1FA}"/>
              </a:ext>
            </a:extLst>
          </p:cNvPr>
          <p:cNvSpPr/>
          <p:nvPr/>
        </p:nvSpPr>
        <p:spPr>
          <a:xfrm>
            <a:off x="8915400" y="3215640"/>
            <a:ext cx="4221480" cy="4145280"/>
          </a:xfrm>
          <a:prstGeom prst="irregularSeal1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D2C386D-D5B4-4896-9F74-9380F8EF49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754" y="4596493"/>
            <a:ext cx="4221480" cy="2261507"/>
          </a:xfrm>
          <a:prstGeom prst="rect">
            <a:avLst/>
          </a:prstGeom>
        </p:spPr>
      </p:pic>
      <p:sp>
        <p:nvSpPr>
          <p:cNvPr id="5" name="Взрыв: 8 точек 4">
            <a:extLst>
              <a:ext uri="{FF2B5EF4-FFF2-40B4-BE49-F238E27FC236}">
                <a16:creationId xmlns:a16="http://schemas.microsoft.com/office/drawing/2014/main" xmlns="" id="{4EB3A460-5502-42CC-8622-318DFF421248}"/>
              </a:ext>
            </a:extLst>
          </p:cNvPr>
          <p:cNvSpPr/>
          <p:nvPr/>
        </p:nvSpPr>
        <p:spPr>
          <a:xfrm>
            <a:off x="-472440" y="-926783"/>
            <a:ext cx="2971800" cy="3215640"/>
          </a:xfrm>
          <a:prstGeom prst="irregularSeal1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47DCDF-B315-4A3F-ACA2-769137D41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/>
                </a:solidFill>
                <a:latin typeface="Arial Black" panose="020B0A04020102020204" pitchFamily="34" charset="0"/>
              </a:rPr>
              <a:t>Зачем нужен </a:t>
            </a:r>
            <a:r>
              <a:rPr lang="ru-RU" b="1" dirty="0" err="1">
                <a:solidFill>
                  <a:schemeClr val="accent2"/>
                </a:solidFill>
                <a:latin typeface="Arial Black" panose="020B0A04020102020204" pitchFamily="34" charset="0"/>
              </a:rPr>
              <a:t>ренейминг</a:t>
            </a:r>
            <a:r>
              <a:rPr lang="ru-RU" b="1" dirty="0">
                <a:solidFill>
                  <a:schemeClr val="accent2"/>
                </a:solidFill>
                <a:latin typeface="Arial Black" panose="020B0A04020102020204" pitchFamily="34" charset="0"/>
              </a:rPr>
              <a:t>? (Цели)</a:t>
            </a:r>
            <a:r>
              <a:rPr lang="ru-RU" b="1" dirty="0">
                <a:solidFill>
                  <a:srgbClr val="0F1115"/>
                </a:solidFill>
                <a:latin typeface="quote-cjk-patch"/>
              </a:rPr>
              <a:t/>
            </a:r>
            <a:br>
              <a:rPr lang="ru-RU" b="1" dirty="0">
                <a:solidFill>
                  <a:srgbClr val="0F1115"/>
                </a:solidFill>
                <a:latin typeface="quote-cjk-patch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9AFE869-1550-4671-9683-2FDE9E8058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115" y="1062143"/>
            <a:ext cx="10931769" cy="4784261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ru-RU" sz="2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Юридические проблемы.</a:t>
            </a:r>
            <a:r>
              <a:rPr lang="ru-RU" sz="24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Суд заставил сменить название из-за того, что оно похоже на чужой бренд.</a:t>
            </a:r>
          </a:p>
          <a:p>
            <a:pPr>
              <a:buFont typeface="+mj-lt"/>
              <a:buAutoNum type="arabicPeriod"/>
            </a:pPr>
            <a:r>
              <a:rPr lang="ru-RU" sz="2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Название сложное.</a:t>
            </a:r>
            <a:r>
              <a:rPr lang="ru-RU" sz="24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Люди не могут выговорить или запомнить (например, аббревиатуры вроде ООО «Рога и Копыта» меняют на звучное имя).</a:t>
            </a:r>
          </a:p>
          <a:p>
            <a:pPr>
              <a:buFont typeface="+mj-lt"/>
              <a:buAutoNum type="arabicPeriod"/>
            </a:pPr>
            <a:r>
              <a:rPr lang="ru-RU" sz="2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Выход на новый рынок</a:t>
            </a:r>
            <a:r>
              <a:rPr lang="ru-RU" sz="2400" b="1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40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В Китае название может звучать смешно или неприлично, его срочно меняют.</a:t>
            </a:r>
          </a:p>
          <a:p>
            <a:pPr>
              <a:buFont typeface="+mj-lt"/>
              <a:buAutoNum type="arabicPeriod"/>
            </a:pPr>
            <a:r>
              <a:rPr lang="ru-RU" sz="2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Смена профиля.</a:t>
            </a:r>
            <a:r>
              <a:rPr lang="ru-RU" sz="24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Компания занималась компьютерами, а теперь делает софт. Старое название «ООО «Железо»» больше не подходит.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3797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C40EED7-1775-46AE-8EC3-570B3AE51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6689" y="3998711"/>
            <a:ext cx="4140680" cy="275372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479855-BFB3-4956-93CD-6854BE31D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873" y="-540327"/>
            <a:ext cx="10674927" cy="67887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E62C473-63A6-4A75-A688-4A629FCD4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164" y="401783"/>
            <a:ext cx="11302711" cy="340821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Одним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 первых задокументированных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ренеймингов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потребительского продукта была смена в 1939 году названия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Chocolate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Crisp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 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KitKat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Назвали шоколадку в честь Кристофера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Кэтлинга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владельца таверны, в которой в начале XVIII века проходили заседания клуба литераторов — «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Kit-Cat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Club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 В таверне развешивали портреты членов клуба, но из-за низких потолков портреты пришлось делать в уменьшенном размере. Такой формат уменьшенной копии стал называться в английском языке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kit-cat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Смена названия отражала уменьшенный размер шоколадки и отсылала к богатой английской истории. Какое-то время на упаковке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KitKat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даже помещали портрет Кристофера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Кэтлинга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C37A930-4101-408B-9680-86388F1C1C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8284" y="3654855"/>
            <a:ext cx="3203145" cy="320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130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F2A5ACF-0697-41B7-B2B0-D1186B836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4"/>
                </a:solidFill>
                <a:latin typeface="Arial Black" panose="020B0A04020102020204" pitchFamily="34" charset="0"/>
              </a:rPr>
              <a:t>Пример </a:t>
            </a:r>
            <a:r>
              <a:rPr lang="ru-RU" b="1" dirty="0" err="1">
                <a:solidFill>
                  <a:schemeClr val="accent4"/>
                </a:solidFill>
                <a:latin typeface="Arial Black" panose="020B0A04020102020204" pitchFamily="34" charset="0"/>
              </a:rPr>
              <a:t>ренейминга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96FD0C76-4DF6-4BB1-B1AE-0111EEDF10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07919" y="2564963"/>
            <a:ext cx="7761747" cy="436932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3303455-2B57-4049-8E7C-292D0D1A5E97}"/>
              </a:ext>
            </a:extLst>
          </p:cNvPr>
          <p:cNvSpPr/>
          <p:nvPr/>
        </p:nvSpPr>
        <p:spPr>
          <a:xfrm>
            <a:off x="838200" y="1118413"/>
            <a:ext cx="105156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Изменение сути бренда. Название может перестать соответствовать ценностям и самому продукту. В начале 2019 года на вывесках американских кофеен </a:t>
            </a:r>
            <a:r>
              <a:rPr lang="ru-RU" sz="2200" dirty="0" err="1">
                <a:latin typeface="Arial" panose="020B0604020202020204" pitchFamily="34" charset="0"/>
                <a:cs typeface="Arial" panose="020B0604020202020204" pitchFamily="34" charset="0"/>
              </a:rPr>
              <a:t>Dunkin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' </a:t>
            </a:r>
            <a:r>
              <a:rPr lang="ru-RU" sz="2200" dirty="0" err="1">
                <a:latin typeface="Arial" panose="020B0604020202020204" pitchFamily="34" charset="0"/>
                <a:cs typeface="Arial" panose="020B0604020202020204" pitchFamily="34" charset="0"/>
              </a:rPr>
              <a:t>Donuts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 появилось сокращенное имя — </a:t>
            </a:r>
            <a:r>
              <a:rPr lang="ru-RU" sz="2200" dirty="0" err="1">
                <a:latin typeface="Arial" panose="020B0604020202020204" pitchFamily="34" charset="0"/>
                <a:cs typeface="Arial" panose="020B0604020202020204" pitchFamily="34" charset="0"/>
              </a:rPr>
              <a:t>Dunkin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'. Бренд хотел стать более гибким, ведь 60% продаж составляют напитки.</a:t>
            </a:r>
          </a:p>
        </p:txBody>
      </p:sp>
    </p:spTree>
    <p:extLst>
      <p:ext uri="{BB962C8B-B14F-4D97-AF65-F5344CB8AC3E}">
        <p14:creationId xmlns:p14="http://schemas.microsoft.com/office/powerpoint/2010/main" val="29819187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</TotalTime>
  <Words>655</Words>
  <Application>Microsoft Office PowerPoint</Application>
  <PresentationFormat>Произвольный</PresentationFormat>
  <Paragraphs>127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Ренейминг и ребрендинг</vt:lpstr>
      <vt:lpstr>Почему бренды меняются?</vt:lpstr>
      <vt:lpstr>Презентация PowerPoint</vt:lpstr>
      <vt:lpstr>Жизненный цикл бренда</vt:lpstr>
      <vt:lpstr>Два пути изменений </vt:lpstr>
      <vt:lpstr>Что такое ренейминг? </vt:lpstr>
      <vt:lpstr>Зачем нужен ренейминг? (Цели) </vt:lpstr>
      <vt:lpstr>Презентация PowerPoint</vt:lpstr>
      <vt:lpstr>Пример ренейминга </vt:lpstr>
      <vt:lpstr>Юридические нюансы. Иногда название невозможно зарегистрировать, поэтому приходится менять его, как произошло с брендом OGGY, который теперь называется Oodji. А бывает, что из компании уходит один из партнёров. Например, после ухода Nestle компании Coca-Cola пришлось переназвать напиток Nestea в Fuze.</vt:lpstr>
      <vt:lpstr> </vt:lpstr>
      <vt:lpstr>Если название бренда имеет разное значение, или звучание, в зависимости от страны, то его могут сменить. Классический пример:  «Досирак», который пришлось на русском рынке переделать в «Доширак». А компания Mitsubishi столкнулась с возмущением испанцев по поводу названия Mitsubishi Pajero, где второе слово означает «рукоблуд». Теперь марка автомобиля называется Mitsubishi Montero.</vt:lpstr>
      <vt:lpstr>The California Perfume Company — в Avon.</vt:lpstr>
      <vt:lpstr>До ренейминга банк «‎Открытие»‎ назывался «Щит-банк». По звучанию первая часть нейма ассоциировалась с английском словом «shit2». </vt:lpstr>
      <vt:lpstr>Mercedes-Benz «въехал» на китайский рынок под именем «Bensi». Компания не учла, что в китайском языке это слово созвучно выражению «спешить умереть». </vt:lpstr>
      <vt:lpstr>Риски ренейминга </vt:lpstr>
      <vt:lpstr>Что такое ребрендинг? </vt:lpstr>
      <vt:lpstr>Зачем нужен ребрендинг? </vt:lpstr>
      <vt:lpstr>Пример ребрендинга</vt:lpstr>
      <vt:lpstr>В 23 году компания Nokia провела ребрендинг, спустя 60 лет после создания своего классического и узнаваемого во всем мире синего логотипа с использованием шрифта Nokia Sans. В компании хотели избавиться от ассоциаций с мобильными телефонами, поэтому прибегли к ребрендингу и сменили логотип на более современный и технологичный.  </vt:lpstr>
      <vt:lpstr>Главный слоган ребрендинга KFC: «МЫ ИЗМЕНИЛИ НАЗВАНИЕ… и это единственное, что мы изменили». Ребрендинг понадобился, так как компания больше не работает на территории России, и старый логотип франшизы юридически стало невозможно использовать. </vt:lpstr>
      <vt:lpstr>С 2006 года логотипом банка был дворянский герб семьи Тиньковых. Он символизировал ценности бренда. В 2023 году герб скорректировали, чтобы сделать логотип универсальным и без проблем размещать на любых носителях. В начале 2024 года банк провел полный ребрендинг: вместо герба появилась лаконичная буква «Т» на желтом фоне. Это решение позволило упростить визуальную коммуникацию и сделать бренд доступнее для широкой аудитории. Бренд обновлял ценности и разрывал ассоциации с бывшим владельцем. Ребрендинг стал частью этого процесса. Новый стиль фокусируется на лаконичности, современности и простоте, поэтому лучше отражает актуальные цели компании.</vt:lpstr>
      <vt:lpstr>С 2013 года сервис доставки носил название Instamart. А заметным стал только в 2019 году, когда его переименовали в «СберМаркет» в рамках совместного проекта «Сбербанка» и Mail.ru Group. Тогда изменений в фирменном стиле не было, и название связывали с брендом «Сбер». В 2024 году сервис получил название «Купер», которое стало отсылкой к слову «купить» и обозначает курьеров как «куперов». Компания провела ребрендинг, чтобы сделать сервис ближе и понятнее для пользователей. Чтобы выделиться на рынке, выбрали простое и запоминающееся новое имя.Оно отражает процесс покупки и делает сервис более человечным. Еще одна цель ребрендинга — привлечь новых клиентов, которые не связаны с брендом «Сбер», но ищут удобную доставку еды. </vt:lpstr>
      <vt:lpstr>Причина ребрендинга проста. Решили не продлевать лицензию на использование бренда Tele2, срок которой истек 31 декабря 2024 года. Это связано с тем, что ранее компания была подразделением шведской Tele2 AB, а сейчас стремится к самостоятельности.</vt:lpstr>
      <vt:lpstr>Ребрендинг помог усилить позиционирование Яндекс Go как полноценной экосистемы. Сервис объединяет такси, доставку еды, товаров, посылок, планирование путешествий и развлечений. Новый визуальный стиль стал отражением этих возможностей. Изменения позволили обновить коммуникацию бренда. Она стала более универсальной и понятной для пользователей.</vt:lpstr>
      <vt:lpstr>Ребрендинг стал частью долгосрочной стратегии Jaguar по переходу в сегмент лакшери-электромобилей. Компания стремится отказаться от конкуренции с Audi, BMW и Mercedes-Benz, поэтому делает ставку на эксклюзивность и электрокары.</vt:lpstr>
      <vt:lpstr>Таблица сравнения, чтобы запомнить разницу</vt:lpstr>
      <vt:lpstr>Как они связаны? </vt:lpstr>
      <vt:lpstr>Этап 1: Аудит </vt:lpstr>
      <vt:lpstr>Этап 2: Стратегия </vt:lpstr>
      <vt:lpstr>Этап 3: Креатив </vt:lpstr>
      <vt:lpstr> Этап 4: Внутренний ребрендинг </vt:lpstr>
      <vt:lpstr>Этап 5: Запуск и мониторинг </vt:lpstr>
      <vt:lpstr>Типичные ошибки </vt:lpstr>
      <vt:lpstr>Реальный пример сложного пути: Банк «Империал» </vt:lpstr>
      <vt:lpstr>Выводы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Ренейминг и ребрендинг</dc:title>
  <dc:creator>Снежана</dc:creator>
  <cp:lastModifiedBy>Anna</cp:lastModifiedBy>
  <cp:revision>5</cp:revision>
  <dcterms:created xsi:type="dcterms:W3CDTF">2026-02-15T16:54:37Z</dcterms:created>
  <dcterms:modified xsi:type="dcterms:W3CDTF">2026-04-24T15:16:04Z</dcterms:modified>
</cp:coreProperties>
</file>